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82" r:id="rId3"/>
    <p:sldId id="276" r:id="rId4"/>
    <p:sldId id="283" r:id="rId5"/>
    <p:sldId id="261" r:id="rId6"/>
    <p:sldId id="271" r:id="rId7"/>
    <p:sldId id="262" r:id="rId8"/>
    <p:sldId id="286" r:id="rId9"/>
    <p:sldId id="288" r:id="rId10"/>
    <p:sldId id="277" r:id="rId11"/>
    <p:sldId id="289" r:id="rId12"/>
    <p:sldId id="290" r:id="rId13"/>
    <p:sldId id="300" r:id="rId14"/>
    <p:sldId id="299" r:id="rId15"/>
    <p:sldId id="279" r:id="rId16"/>
    <p:sldId id="294" r:id="rId17"/>
    <p:sldId id="281" r:id="rId18"/>
    <p:sldId id="295" r:id="rId19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0EFAF7DB-220E-474B-A306-B18848A2E64E}">
      <dgm:prSet phldrT="[Text]" custT="1"/>
      <dgm:spPr>
        <a:solidFill>
          <a:schemeClr val="bg2">
            <a:lumMod val="25000"/>
          </a:schemeClr>
        </a:solidFill>
      </dgm:spPr>
      <dgm:t>
        <a:bodyPr rtlCol="0"/>
        <a:lstStyle/>
        <a:p>
          <a:pPr rtl="0"/>
          <a:r>
            <a:rPr lang="pl" sz="2200" dirty="0" smtClean="0">
              <a:latin typeface="Arial" panose="020B0604020202020204" pitchFamily="34" charset="0"/>
              <a:cs typeface="Arial" panose="020B0604020202020204" pitchFamily="34" charset="0"/>
            </a:rPr>
            <a:t>współpraca z lokalnym środowiskiem</a:t>
          </a:r>
          <a:endParaRPr lang="pl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EA5C60-BA03-45CE-8AE4-87E8350E817F}" type="par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8655DB40-16AB-41AF-B7B9-C009642A6E8E}" type="sibTrans" cxnId="{E88E6FD0-5EE8-42CE-8AC4-D71962510EE7}">
      <dgm:prSet/>
      <dgm:spPr/>
      <dgm:t>
        <a:bodyPr rtlCol="0"/>
        <a:lstStyle/>
        <a:p>
          <a:pPr rtl="0"/>
          <a:endParaRPr lang="en-US"/>
        </a:p>
      </dgm:t>
    </dgm:pt>
    <dgm:pt modelId="{9CA7C66F-6CF9-4093-95BD-C861D9811AA0}">
      <dgm:prSet phldrT="[Text]" custT="1"/>
      <dgm:spPr>
        <a:solidFill>
          <a:schemeClr val="accent3">
            <a:lumMod val="50000"/>
          </a:schemeClr>
        </a:solidFill>
      </dgm:spPr>
      <dgm:t>
        <a:bodyPr rtlCol="0"/>
        <a:lstStyle/>
        <a:p>
          <a:pPr rtl="0"/>
          <a:r>
            <a:rPr lang="pl" sz="2200" dirty="0" smtClean="0">
              <a:latin typeface="Arial" panose="020B0604020202020204" pitchFamily="34" charset="0"/>
              <a:cs typeface="Arial" panose="020B0604020202020204" pitchFamily="34" charset="0"/>
            </a:rPr>
            <a:t>profesjonalna kadra</a:t>
          </a:r>
          <a:endParaRPr lang="pl" sz="2200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8AEC6483-23EF-4414-8E2A-6A005181899E}">
      <dgm:prSet phldrT="[Text]" custT="1"/>
      <dgm:spPr/>
      <dgm:t>
        <a:bodyPr rtlCol="0"/>
        <a:lstStyle/>
        <a:p>
          <a:pPr rtl="0"/>
          <a:r>
            <a:rPr lang="pl-PL" sz="2200" dirty="0" smtClean="0">
              <a:latin typeface="Arial" panose="020B0604020202020204" pitchFamily="34" charset="0"/>
              <a:cs typeface="Arial" panose="020B0604020202020204" pitchFamily="34" charset="0"/>
            </a:rPr>
            <a:t>zdrowe i pyszne posiłki</a:t>
          </a:r>
          <a:endParaRPr lang="pl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056BF56F-CC43-4DDD-9D89-CA94DE101ECC}">
      <dgm:prSet phldrT="[Text]" custT="1"/>
      <dgm:spPr>
        <a:solidFill>
          <a:schemeClr val="accent5">
            <a:lumMod val="75000"/>
          </a:schemeClr>
        </a:solidFill>
      </dgm:spPr>
      <dgm:t>
        <a:bodyPr rtlCol="0"/>
        <a:lstStyle/>
        <a:p>
          <a:pPr rtl="0"/>
          <a:r>
            <a:rPr lang="pl" sz="2200" dirty="0" smtClean="0">
              <a:latin typeface="Arial" panose="020B0604020202020204" pitchFamily="34" charset="0"/>
              <a:cs typeface="Arial" panose="020B0604020202020204" pitchFamily="34" charset="0"/>
            </a:rPr>
            <a:t>czystość i porządek</a:t>
          </a:r>
          <a:endParaRPr lang="pl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1921C4-E4A3-488C-B466-13D798BB2038}" type="par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B28DA56B-359A-427D-B40B-7C9A5E29DAD4}" type="sibTrans" cxnId="{778F2B2A-B50E-4B4B-8031-BBB0BAF3076A}">
      <dgm:prSet/>
      <dgm:spPr/>
      <dgm:t>
        <a:bodyPr rtlCol="0"/>
        <a:lstStyle/>
        <a:p>
          <a:pPr rtl="0"/>
          <a:endParaRPr lang="en-US"/>
        </a:p>
      </dgm:t>
    </dgm:pt>
    <dgm:pt modelId="{204779DA-9EFD-416C-AA17-3047285492E6}">
      <dgm:prSet phldrT="[Text]" custT="1"/>
      <dgm:spPr>
        <a:solidFill>
          <a:schemeClr val="accent6">
            <a:lumMod val="50000"/>
          </a:schemeClr>
        </a:solidFill>
      </dgm:spPr>
      <dgm:t>
        <a:bodyPr rtlCol="0"/>
        <a:lstStyle/>
        <a:p>
          <a:pPr rtl="0"/>
          <a:r>
            <a:rPr lang="pl" sz="2200" dirty="0" smtClean="0">
              <a:latin typeface="Arial" panose="020B0604020202020204" pitchFamily="34" charset="0"/>
              <a:cs typeface="Arial" panose="020B0604020202020204" pitchFamily="34" charset="0"/>
            </a:rPr>
            <a:t>współpraca z rodzicami</a:t>
          </a:r>
          <a:endParaRPr lang="pl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182E5A-267A-4FF5-8BE4-365E5F0F59FD}" type="par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89F8EF12-ABE9-4852-AA60-32F3BE4FD92C}" type="sibTrans" cxnId="{4B45AE37-5E95-4459-A22C-A76A562E440A}">
      <dgm:prSet/>
      <dgm:spPr/>
      <dgm:t>
        <a:bodyPr rtlCol="0"/>
        <a:lstStyle/>
        <a:p>
          <a:pPr rtl="0"/>
          <a:endParaRPr lang="en-US"/>
        </a:p>
      </dgm:t>
    </dgm:pt>
    <dgm:pt modelId="{FBE57202-63C6-4AC6-8A48-2F7EEDE18422}">
      <dgm:prSet phldrT="[Text]" custT="1"/>
      <dgm:spPr>
        <a:solidFill>
          <a:schemeClr val="accent2">
            <a:lumMod val="50000"/>
          </a:schemeClr>
        </a:solidFill>
      </dgm:spPr>
      <dgm:t>
        <a:bodyPr rtlCol="0"/>
        <a:lstStyle/>
        <a:p>
          <a:pPr rtl="0"/>
          <a:r>
            <a:rPr lang="pl-PL" sz="2200" dirty="0" smtClean="0">
              <a:latin typeface="Arial" panose="020B0604020202020204" pitchFamily="34" charset="0"/>
              <a:cs typeface="Arial" panose="020B0604020202020204" pitchFamily="34" charset="0"/>
            </a:rPr>
            <a:t>w</a:t>
          </a:r>
          <a:r>
            <a:rPr lang="pl" sz="2200" dirty="0" smtClean="0">
              <a:latin typeface="Arial" panose="020B0604020202020204" pitchFamily="34" charset="0"/>
              <a:cs typeface="Arial" panose="020B0604020202020204" pitchFamily="34" charset="0"/>
            </a:rPr>
            <a:t>yposażenie przedszkola</a:t>
          </a:r>
          <a:endParaRPr lang="pl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E9EA7B-06A1-4DB0-8C13-4FDDC38F5300}" type="par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29B1D402-63E0-4277-B9B1-DE1AE207061C}" type="sibTrans" cxnId="{89F86E09-7B46-4DCB-A438-8B1FC1DB0A71}">
      <dgm:prSet/>
      <dgm:spPr/>
      <dgm:t>
        <a:bodyPr rtlCol="0"/>
        <a:lstStyle/>
        <a:p>
          <a:pPr rtl="0"/>
          <a:endParaRPr lang="en-US"/>
        </a:p>
      </dgm:t>
    </dgm:pt>
    <dgm:pt modelId="{DD842733-2E7B-424F-8DDD-09BB63D27493}">
      <dgm:prSet custT="1"/>
      <dgm:spPr/>
      <dgm:t>
        <a:bodyPr/>
        <a:lstStyle/>
        <a:p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przyjazna</a:t>
          </a:r>
          <a:r>
            <a:rPr lang="en-US" sz="2200" dirty="0" smtClean="0"/>
            <a:t> </a:t>
          </a:r>
          <a:r>
            <a:rPr lang="en-US" sz="2200" dirty="0" err="1" smtClean="0">
              <a:latin typeface="Arial" panose="020B0604020202020204" pitchFamily="34" charset="0"/>
              <a:cs typeface="Arial" panose="020B0604020202020204" pitchFamily="34" charset="0"/>
            </a:rPr>
            <a:t>atmosfera</a:t>
          </a:r>
          <a:endParaRPr lang="pl-PL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AE9EB-9F83-4881-ABAC-CB7D22A58AE5}" type="parTrans" cxnId="{C2A026EE-5329-446F-90E2-AC3F5CBACBA3}">
      <dgm:prSet/>
      <dgm:spPr/>
      <dgm:t>
        <a:bodyPr/>
        <a:lstStyle/>
        <a:p>
          <a:endParaRPr lang="pl-PL"/>
        </a:p>
      </dgm:t>
    </dgm:pt>
    <dgm:pt modelId="{EBA77895-D3E6-40D9-A7E8-7AEFA6604B12}" type="sibTrans" cxnId="{C2A026EE-5329-446F-90E2-AC3F5CBACBA3}">
      <dgm:prSet/>
      <dgm:spPr/>
      <dgm:t>
        <a:bodyPr/>
        <a:lstStyle/>
        <a:p>
          <a:endParaRPr lang="pl-PL"/>
        </a:p>
      </dgm:t>
    </dgm:pt>
    <dgm:pt modelId="{762270FF-B96C-4296-B98E-45AE30212D74}">
      <dgm:prSet phldrT="[Text]" custT="1"/>
      <dgm:spPr>
        <a:solidFill>
          <a:schemeClr val="accent3">
            <a:lumMod val="75000"/>
          </a:schemeClr>
        </a:solidFill>
      </dgm:spPr>
      <dgm:t>
        <a:bodyPr rtlCol="0"/>
        <a:lstStyle/>
        <a:p>
          <a:pPr rtl="0"/>
          <a:r>
            <a:rPr lang="pl-PL" sz="2000" dirty="0" smtClean="0">
              <a:latin typeface="Arial" panose="020B0604020202020204" pitchFamily="34" charset="0"/>
              <a:cs typeface="Arial" panose="020B0604020202020204" pitchFamily="34" charset="0"/>
            </a:rPr>
            <a:t>dobra organizacja pracy</a:t>
          </a:r>
          <a:endParaRPr lang="pl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E4AAB6-5207-4DE8-ADF8-DED9DF55128E}" type="parTrans" cxnId="{989E1767-D356-4988-B91A-DC1FAAC7B7B6}">
      <dgm:prSet/>
      <dgm:spPr/>
      <dgm:t>
        <a:bodyPr/>
        <a:lstStyle/>
        <a:p>
          <a:endParaRPr lang="pl-PL"/>
        </a:p>
      </dgm:t>
    </dgm:pt>
    <dgm:pt modelId="{45B8B73A-2345-4973-A7BB-397061253672}" type="sibTrans" cxnId="{989E1767-D356-4988-B91A-DC1FAAC7B7B6}">
      <dgm:prSet/>
      <dgm:spPr/>
      <dgm:t>
        <a:bodyPr/>
        <a:lstStyle/>
        <a:p>
          <a:endParaRPr lang="pl-PL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AA4FAF7-2B1B-440D-AB04-52061A8327A8}" type="pres">
      <dgm:prSet presAssocID="{0EFAF7DB-220E-474B-A306-B18848A2E64E}" presName="node" presStyleLbl="node1" presStyleIdx="0" presStyleCnt="8" custLinFactY="21687" custLinFactNeighborX="7664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8" custLinFactX="-6028" custLinFactNeighborX="-100000" custLinFactNeighborY="124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0D81AF1C-6446-401E-8077-B9E19EA85971}" type="pres">
      <dgm:prSet presAssocID="{DD842733-2E7B-424F-8DDD-09BB63D27493}" presName="node" presStyleLbl="node1" presStyleIdx="2" presStyleCnt="8" custLinFactX="-9519" custLinFactNeighborX="-100000" custLinFactNeighborY="124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931208-D66B-4514-B870-300E780465E2}" type="pres">
      <dgm:prSet presAssocID="{EBA77895-D3E6-40D9-A7E8-7AEFA6604B12}" presName="sibTrans" presStyleCnt="0"/>
      <dgm:spPr/>
    </dgm:pt>
    <dgm:pt modelId="{917D3CD9-BA5B-404E-931F-223BF970C99B}" type="pres">
      <dgm:prSet presAssocID="{8AEC6483-23EF-4414-8E2A-6A005181899E}" presName="node" presStyleLbl="node1" presStyleIdx="3" presStyleCnt="8" custLinFactX="-11256" custLinFactNeighborX="-100000" custLinFactNeighborY="632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4" presStyleCnt="8" custLinFactX="130995" custLinFactY="-9915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5" presStyleCnt="8" custLinFactNeighborY="752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6" presStyleCnt="8" custLinFactNeighborX="-1504" custLinFactNeighborY="1002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078F48A-56EE-4AE5-A150-EF6E553B63CB}" type="pres">
      <dgm:prSet presAssocID="{29B1D402-63E0-4277-B9B1-DE1AE207061C}" presName="sibTrans" presStyleCnt="0"/>
      <dgm:spPr/>
    </dgm:pt>
    <dgm:pt modelId="{27582208-B4A2-48C9-A0DF-3CD6831ADDFE}" type="pres">
      <dgm:prSet presAssocID="{762270FF-B96C-4296-B98E-45AE30212D74}" presName="node" presStyleLbl="node1" presStyleIdx="7" presStyleCnt="8" custLinFactNeighborX="-2257" custLinFactNeighborY="87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89F86E09-7B46-4DCB-A438-8B1FC1DB0A71}" srcId="{B842BC11-90CF-49FF-8D61-E8A8AAFE1BB6}" destId="{FBE57202-63C6-4AC6-8A48-2F7EEDE18422}" srcOrd="6" destOrd="0" parTransId="{22E9EA7B-06A1-4DB0-8C13-4FDDC38F5300}" sibTransId="{29B1D402-63E0-4277-B9B1-DE1AE207061C}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C2A026EE-5329-446F-90E2-AC3F5CBACBA3}" srcId="{B842BC11-90CF-49FF-8D61-E8A8AAFE1BB6}" destId="{DD842733-2E7B-424F-8DDD-09BB63D27493}" srcOrd="2" destOrd="0" parTransId="{085AE9EB-9F83-4881-ABAC-CB7D22A58AE5}" sibTransId="{EBA77895-D3E6-40D9-A7E8-7AEFA6604B12}"/>
    <dgm:cxn modelId="{778F2B2A-B50E-4B4B-8031-BBB0BAF3076A}" srcId="{B842BC11-90CF-49FF-8D61-E8A8AAFE1BB6}" destId="{056BF56F-CC43-4DDD-9D89-CA94DE101ECC}" srcOrd="4" destOrd="0" parTransId="{001921C4-E4A3-488C-B466-13D798BB2038}" sibTransId="{B28DA56B-359A-427D-B40B-7C9A5E29DAD4}"/>
    <dgm:cxn modelId="{1A373FBE-0C0B-4365-8600-C5B96F883073}" type="presOf" srcId="{FBE57202-63C6-4AC6-8A48-2F7EEDE18422}" destId="{76049CD1-75A7-4C80-9C4F-81F0D3E4B5DC}" srcOrd="0" destOrd="0" presId="urn:microsoft.com/office/officeart/2005/8/layout/default"/>
    <dgm:cxn modelId="{4B45AE37-5E95-4459-A22C-A76A562E440A}" srcId="{B842BC11-90CF-49FF-8D61-E8A8AAFE1BB6}" destId="{204779DA-9EFD-416C-AA17-3047285492E6}" srcOrd="5" destOrd="0" parTransId="{10182E5A-267A-4FF5-8BE4-365E5F0F59FD}" sibTransId="{89F8EF12-ABE9-4852-AA60-32F3BE4FD92C}"/>
    <dgm:cxn modelId="{1F9CE9D6-46FE-4009-AA1B-CD5011AD1E39}" type="presOf" srcId="{DD842733-2E7B-424F-8DDD-09BB63D27493}" destId="{0D81AF1C-6446-401E-8077-B9E19EA85971}" srcOrd="0" destOrd="0" presId="urn:microsoft.com/office/officeart/2005/8/layout/default"/>
    <dgm:cxn modelId="{976405B9-79B8-494E-A105-801AB128A327}" srcId="{B842BC11-90CF-49FF-8D61-E8A8AAFE1BB6}" destId="{8AEC6483-23EF-4414-8E2A-6A005181899E}" srcOrd="3" destOrd="0" parTransId="{526DBE94-00A7-461E-AF61-51DFFA468BD0}" sibTransId="{C81D2561-AE20-4589-919A-5479573342B0}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989E1767-D356-4988-B91A-DC1FAAC7B7B6}" srcId="{B842BC11-90CF-49FF-8D61-E8A8AAFE1BB6}" destId="{762270FF-B96C-4296-B98E-45AE30212D74}" srcOrd="7" destOrd="0" parTransId="{56E4AAB6-5207-4DE8-ADF8-DED9DF55128E}" sibTransId="{45B8B73A-2345-4973-A7BB-397061253672}"/>
    <dgm:cxn modelId="{64883FA6-AE35-4C4C-9749-1C42240380B2}" type="presOf" srcId="{762270FF-B96C-4296-B98E-45AE30212D74}" destId="{27582208-B4A2-48C9-A0DF-3CD6831ADDFE}" srcOrd="0" destOrd="0" presId="urn:microsoft.com/office/officeart/2005/8/layout/default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5257829B-1EC2-4B27-82CD-9A4900A3CEF5}" type="presOf" srcId="{204779DA-9EFD-416C-AA17-3047285492E6}" destId="{CB52FD11-6E75-4074-AC8F-10E0FD59B7A0}" srcOrd="0" destOrd="0" presId="urn:microsoft.com/office/officeart/2005/8/layout/default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E5208CFD-69F3-422B-9D32-764DC9F90A87}" type="presParOf" srcId="{068CCA7D-1404-4068-AB93-6968EFC37502}" destId="{0D81AF1C-6446-401E-8077-B9E19EA85971}" srcOrd="4" destOrd="0" presId="urn:microsoft.com/office/officeart/2005/8/layout/default"/>
    <dgm:cxn modelId="{CB36ADA3-B1FB-4A74-8F0F-962C662CE465}" type="presParOf" srcId="{068CCA7D-1404-4068-AB93-6968EFC37502}" destId="{98931208-D66B-4514-B870-300E780465E2}" srcOrd="5" destOrd="0" presId="urn:microsoft.com/office/officeart/2005/8/layout/default"/>
    <dgm:cxn modelId="{0859D5FC-F1F1-41ED-AFE7-9ED996860B28}" type="presParOf" srcId="{068CCA7D-1404-4068-AB93-6968EFC37502}" destId="{917D3CD9-BA5B-404E-931F-223BF970C99B}" srcOrd="6" destOrd="0" presId="urn:microsoft.com/office/officeart/2005/8/layout/default"/>
    <dgm:cxn modelId="{235E33CA-9331-4C4F-9FB8-E86BD246400B}" type="presParOf" srcId="{068CCA7D-1404-4068-AB93-6968EFC37502}" destId="{D803BB6F-28BD-4A03-B872-7769C680243B}" srcOrd="7" destOrd="0" presId="urn:microsoft.com/office/officeart/2005/8/layout/default"/>
    <dgm:cxn modelId="{B063FF6D-1F2D-472D-8B4C-B6A378A09833}" type="presParOf" srcId="{068CCA7D-1404-4068-AB93-6968EFC37502}" destId="{4F7EBD7D-DFCF-42D9-919C-E6E65091B79C}" srcOrd="8" destOrd="0" presId="urn:microsoft.com/office/officeart/2005/8/layout/default"/>
    <dgm:cxn modelId="{8DEA9DD5-5136-4B11-90B8-93E3C16F0472}" type="presParOf" srcId="{068CCA7D-1404-4068-AB93-6968EFC37502}" destId="{371926FB-9294-4D9C-9214-4CEF0275C497}" srcOrd="9" destOrd="0" presId="urn:microsoft.com/office/officeart/2005/8/layout/default"/>
    <dgm:cxn modelId="{59493989-76F3-460C-95F9-0ACC1B69B031}" type="presParOf" srcId="{068CCA7D-1404-4068-AB93-6968EFC37502}" destId="{CB52FD11-6E75-4074-AC8F-10E0FD59B7A0}" srcOrd="10" destOrd="0" presId="urn:microsoft.com/office/officeart/2005/8/layout/default"/>
    <dgm:cxn modelId="{6A894F3B-0B32-4910-89E9-FF9567B8B041}" type="presParOf" srcId="{068CCA7D-1404-4068-AB93-6968EFC37502}" destId="{08588CD8-2C19-489E-9D24-02924B217C45}" srcOrd="11" destOrd="0" presId="urn:microsoft.com/office/officeart/2005/8/layout/default"/>
    <dgm:cxn modelId="{A2512EF8-018A-47CE-AD9F-9EF6FA2C53E3}" type="presParOf" srcId="{068CCA7D-1404-4068-AB93-6968EFC37502}" destId="{76049CD1-75A7-4C80-9C4F-81F0D3E4B5DC}" srcOrd="12" destOrd="0" presId="urn:microsoft.com/office/officeart/2005/8/layout/default"/>
    <dgm:cxn modelId="{1FBB4A8D-F092-4D4D-907E-F9A63A159252}" type="presParOf" srcId="{068CCA7D-1404-4068-AB93-6968EFC37502}" destId="{5078F48A-56EE-4AE5-A150-EF6E553B63CB}" srcOrd="13" destOrd="0" presId="urn:microsoft.com/office/officeart/2005/8/layout/default"/>
    <dgm:cxn modelId="{666BAA27-1512-4F07-8229-1443227B2CA3}" type="presParOf" srcId="{068CCA7D-1404-4068-AB93-6968EFC37502}" destId="{27582208-B4A2-48C9-A0DF-3CD6831ADDFE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9CA7C66F-6CF9-4093-95BD-C861D9811AA0}">
      <dgm:prSet phldrT="[Text]" custT="1"/>
      <dgm:spPr>
        <a:solidFill>
          <a:srgbClr val="00B0F0"/>
        </a:solidFill>
      </dgm:spPr>
      <dgm:t>
        <a:bodyPr rtlCol="0"/>
        <a:lstStyle/>
        <a:p>
          <a:pPr rtl="0"/>
          <a:r>
            <a:rPr lang="pl-PL" sz="2200" dirty="0" smtClean="0">
              <a:latin typeface="Arial" panose="020B0604020202020204" pitchFamily="34" charset="0"/>
              <a:cs typeface="Arial" panose="020B0604020202020204" pitchFamily="34" charset="0"/>
            </a:rPr>
            <a:t>Brak miejsc parkingowych , podjazdu dla osób niepełnosprawnych</a:t>
          </a:r>
          <a:endParaRPr lang="pl" sz="2200" dirty="0">
            <a:latin typeface="Arial" panose="020B0604020202020204" pitchFamily="34" charset="0"/>
            <a:cs typeface="Arial" panose="020B060402020202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9AC506A7-F034-46F5-B26F-46FD22856FB4}" type="sibTrans" cxnId="{1A254136-9EEE-43D0-BC71-1289B085104A}">
      <dgm:prSet/>
      <dgm:spPr/>
      <dgm:t>
        <a:bodyPr rtlCol="0"/>
        <a:lstStyle/>
        <a:p>
          <a:pPr rtl="0"/>
          <a:endParaRPr lang="en-US"/>
        </a:p>
      </dgm:t>
    </dgm:pt>
    <dgm:pt modelId="{DD842733-2E7B-424F-8DDD-09BB63D27493}">
      <dgm:prSet custT="1"/>
      <dgm:spPr/>
      <dgm:t>
        <a:bodyPr/>
        <a:lstStyle/>
        <a:p>
          <a:r>
            <a:rPr lang="pl-PL" sz="2200" dirty="0" smtClean="0">
              <a:latin typeface="Arial" panose="020B0604020202020204" pitchFamily="34" charset="0"/>
              <a:cs typeface="Arial" panose="020B0604020202020204" pitchFamily="34" charset="0"/>
            </a:rPr>
            <a:t>brak sali do zabaw ruchowych, zajęć gimnastycznych</a:t>
          </a:r>
          <a:endParaRPr lang="pl-PL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5AE9EB-9F83-4881-ABAC-CB7D22A58AE5}" type="parTrans" cxnId="{C2A026EE-5329-446F-90E2-AC3F5CBACBA3}">
      <dgm:prSet/>
      <dgm:spPr/>
      <dgm:t>
        <a:bodyPr/>
        <a:lstStyle/>
        <a:p>
          <a:endParaRPr lang="pl-PL"/>
        </a:p>
      </dgm:t>
    </dgm:pt>
    <dgm:pt modelId="{EBA77895-D3E6-40D9-A7E8-7AEFA6604B12}" type="sibTrans" cxnId="{C2A026EE-5329-446F-90E2-AC3F5CBACBA3}">
      <dgm:prSet/>
      <dgm:spPr/>
      <dgm:t>
        <a:bodyPr/>
        <a:lstStyle/>
        <a:p>
          <a:endParaRPr lang="pl-PL"/>
        </a:p>
      </dgm:t>
    </dgm:pt>
    <dgm:pt modelId="{8AEC6483-23EF-4414-8E2A-6A005181899E}">
      <dgm:prSet phldrT="[Text]" custT="1"/>
      <dgm:spPr>
        <a:solidFill>
          <a:srgbClr val="FF0000"/>
        </a:solidFill>
      </dgm:spPr>
      <dgm:t>
        <a:bodyPr rtlCol="0"/>
        <a:lstStyle/>
        <a:p>
          <a:pPr rtl="0"/>
          <a:r>
            <a:rPr lang="pl" sz="2200" dirty="0" smtClean="0">
              <a:latin typeface="Arial" panose="020B0604020202020204" pitchFamily="34" charset="0"/>
              <a:cs typeface="Arial" panose="020B0604020202020204" pitchFamily="34" charset="0"/>
            </a:rPr>
            <a:t>brak kadry pedagogicznej</a:t>
          </a:r>
          <a:endParaRPr lang="pl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1D2561-AE20-4589-919A-5479573342B0}" type="sib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526DBE94-00A7-461E-AF61-51DFFA468BD0}" type="parTrans" cxnId="{976405B9-79B8-494E-A105-801AB128A327}">
      <dgm:prSet/>
      <dgm:spPr/>
      <dgm:t>
        <a:bodyPr rtlCol="0"/>
        <a:lstStyle/>
        <a:p>
          <a:pPr rtl="0"/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C593AB34-4B84-4F47-A09D-1663F9F71AFC}" type="pres">
      <dgm:prSet presAssocID="{9CA7C66F-6CF9-4093-95BD-C861D9811AA0}" presName="node" presStyleLbl="node1" presStyleIdx="0" presStyleCnt="3" custLinFactNeighborX="-51883" custLinFactNeighborY="527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D6466A-5AEB-4BDD-BDCC-43ADA92E714A}" type="pres">
      <dgm:prSet presAssocID="{9AC506A7-F034-46F5-B26F-46FD22856FB4}" presName="sibTrans" presStyleCnt="0"/>
      <dgm:spPr/>
    </dgm:pt>
    <dgm:pt modelId="{0D81AF1C-6446-401E-8077-B9E19EA85971}" type="pres">
      <dgm:prSet presAssocID="{DD842733-2E7B-424F-8DDD-09BB63D27493}" presName="node" presStyleLbl="node1" presStyleIdx="1" presStyleCnt="3" custLinFactNeighborX="-54054" custLinFactNeighborY="5086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931208-D66B-4514-B870-300E780465E2}" type="pres">
      <dgm:prSet presAssocID="{EBA77895-D3E6-40D9-A7E8-7AEFA6604B12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3" custLinFactX="3056" custLinFactNeighborX="100000" custLinFactNeighborY="-649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F9CE9D6-46FE-4009-AA1B-CD5011AD1E39}" type="presOf" srcId="{DD842733-2E7B-424F-8DDD-09BB63D27493}" destId="{0D81AF1C-6446-401E-8077-B9E19EA85971}" srcOrd="0" destOrd="0" presId="urn:microsoft.com/office/officeart/2005/8/layout/default"/>
    <dgm:cxn modelId="{C2A026EE-5329-446F-90E2-AC3F5CBACBA3}" srcId="{B842BC11-90CF-49FF-8D61-E8A8AAFE1BB6}" destId="{DD842733-2E7B-424F-8DDD-09BB63D27493}" srcOrd="1" destOrd="0" parTransId="{085AE9EB-9F83-4881-ABAC-CB7D22A58AE5}" sibTransId="{EBA77895-D3E6-40D9-A7E8-7AEFA6604B12}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1A254136-9EEE-43D0-BC71-1289B085104A}" srcId="{B842BC11-90CF-49FF-8D61-E8A8AAFE1BB6}" destId="{9CA7C66F-6CF9-4093-95BD-C861D9811AA0}" srcOrd="0" destOrd="0" parTransId="{5C383048-3A83-419C-82E9-AA46D2B4FFD3}" sibTransId="{9AC506A7-F034-46F5-B26F-46FD22856FB4}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613FE1F9-EF48-4B26-8AF0-FACA67BF29EB}" type="presParOf" srcId="{068CCA7D-1404-4068-AB93-6968EFC37502}" destId="{C593AB34-4B84-4F47-A09D-1663F9F71AFC}" srcOrd="0" destOrd="0" presId="urn:microsoft.com/office/officeart/2005/8/layout/default"/>
    <dgm:cxn modelId="{40AAE183-EE4F-4AB0-9437-11D5128906F3}" type="presParOf" srcId="{068CCA7D-1404-4068-AB93-6968EFC37502}" destId="{5AD6466A-5AEB-4BDD-BDCC-43ADA92E714A}" srcOrd="1" destOrd="0" presId="urn:microsoft.com/office/officeart/2005/8/layout/default"/>
    <dgm:cxn modelId="{E5208CFD-69F3-422B-9D32-764DC9F90A87}" type="presParOf" srcId="{068CCA7D-1404-4068-AB93-6968EFC37502}" destId="{0D81AF1C-6446-401E-8077-B9E19EA85971}" srcOrd="2" destOrd="0" presId="urn:microsoft.com/office/officeart/2005/8/layout/default"/>
    <dgm:cxn modelId="{CB36ADA3-B1FB-4A74-8F0F-962C662CE465}" type="presParOf" srcId="{068CCA7D-1404-4068-AB93-6968EFC37502}" destId="{98931208-D66B-4514-B870-300E780465E2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182115" y="2281221"/>
          <a:ext cx="2337792" cy="1402675"/>
        </a:xfrm>
        <a:prstGeom prst="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współpraca z lokalnym środowiskiem</a:t>
          </a:r>
          <a:endParaRPr lang="pl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115" y="2281221"/>
        <a:ext cx="2337792" cy="1402675"/>
      </dsp:txXfrm>
    </dsp:sp>
    <dsp:sp modelId="{C593AB34-4B84-4F47-A09D-1663F9F71AFC}">
      <dsp:nvSpPr>
        <dsp:cNvPr id="0" name=""/>
        <dsp:cNvSpPr/>
      </dsp:nvSpPr>
      <dsp:spPr>
        <a:xfrm>
          <a:off x="95803" y="591768"/>
          <a:ext cx="2337792" cy="1402675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profesjonalna kadra</a:t>
          </a:r>
          <a:endParaRPr lang="pl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803" y="591768"/>
        <a:ext cx="2337792" cy="1402675"/>
      </dsp:txXfrm>
    </dsp:sp>
    <dsp:sp modelId="{0D81AF1C-6446-401E-8077-B9E19EA85971}">
      <dsp:nvSpPr>
        <dsp:cNvPr id="0" name=""/>
        <dsp:cNvSpPr/>
      </dsp:nvSpPr>
      <dsp:spPr>
        <a:xfrm>
          <a:off x="2585763" y="591768"/>
          <a:ext cx="2337792" cy="1402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przyjazna</a:t>
          </a:r>
          <a:r>
            <a:rPr lang="en-US" sz="2200" kern="1200" dirty="0" smtClean="0"/>
            <a:t> </a:t>
          </a:r>
          <a:r>
            <a:rPr lang="en-US" sz="2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atmosfera</a:t>
          </a:r>
          <a:endParaRPr lang="pl-PL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5763" y="591768"/>
        <a:ext cx="2337792" cy="1402675"/>
      </dsp:txXfrm>
    </dsp:sp>
    <dsp:sp modelId="{917D3CD9-BA5B-404E-931F-223BF970C99B}">
      <dsp:nvSpPr>
        <dsp:cNvPr id="0" name=""/>
        <dsp:cNvSpPr/>
      </dsp:nvSpPr>
      <dsp:spPr>
        <a:xfrm>
          <a:off x="5116727" y="663038"/>
          <a:ext cx="2337792" cy="1402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zdrowe i pyszne posiłki</a:t>
          </a:r>
          <a:endParaRPr lang="pl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6727" y="663038"/>
        <a:ext cx="2337792" cy="1402675"/>
      </dsp:txXfrm>
    </dsp:sp>
    <dsp:sp modelId="{4F7EBD7D-DFCF-42D9-919C-E6E65091B79C}">
      <dsp:nvSpPr>
        <dsp:cNvPr id="0" name=""/>
        <dsp:cNvSpPr/>
      </dsp:nvSpPr>
      <dsp:spPr>
        <a:xfrm>
          <a:off x="7720608" y="669051"/>
          <a:ext cx="2337792" cy="1402675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czystość i porządek</a:t>
          </a:r>
          <a:endParaRPr lang="pl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20608" y="669051"/>
        <a:ext cx="2337792" cy="1402675"/>
      </dsp:txXfrm>
    </dsp:sp>
    <dsp:sp modelId="{CB52FD11-6E75-4074-AC8F-10E0FD59B7A0}">
      <dsp:nvSpPr>
        <dsp:cNvPr id="0" name=""/>
        <dsp:cNvSpPr/>
      </dsp:nvSpPr>
      <dsp:spPr>
        <a:xfrm>
          <a:off x="2574518" y="2316311"/>
          <a:ext cx="2337792" cy="1402675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współpraca z rodzicami</a:t>
          </a:r>
          <a:endParaRPr lang="pl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4518" y="2316311"/>
        <a:ext cx="2337792" cy="1402675"/>
      </dsp:txXfrm>
    </dsp:sp>
    <dsp:sp modelId="{76049CD1-75A7-4C80-9C4F-81F0D3E4B5DC}">
      <dsp:nvSpPr>
        <dsp:cNvPr id="0" name=""/>
        <dsp:cNvSpPr/>
      </dsp:nvSpPr>
      <dsp:spPr>
        <a:xfrm>
          <a:off x="5110929" y="2351476"/>
          <a:ext cx="2337792" cy="1402675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w</a:t>
          </a:r>
          <a:r>
            <a:rPr lang="pl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yposażenie przedszkola</a:t>
          </a:r>
          <a:endParaRPr lang="pl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0929" y="2351476"/>
        <a:ext cx="2337792" cy="1402675"/>
      </dsp:txXfrm>
    </dsp:sp>
    <dsp:sp modelId="{27582208-B4A2-48C9-A0DF-3CD6831ADDFE}">
      <dsp:nvSpPr>
        <dsp:cNvPr id="0" name=""/>
        <dsp:cNvSpPr/>
      </dsp:nvSpPr>
      <dsp:spPr>
        <a:xfrm>
          <a:off x="7664897" y="2333900"/>
          <a:ext cx="2337792" cy="1402675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rtlCol="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dobra organizacja pracy</a:t>
          </a:r>
          <a:endParaRPr lang="pl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64897" y="2333900"/>
        <a:ext cx="2337792" cy="1402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93AB34-4B84-4F47-A09D-1663F9F71AFC}">
      <dsp:nvSpPr>
        <dsp:cNvPr id="0" name=""/>
        <dsp:cNvSpPr/>
      </dsp:nvSpPr>
      <dsp:spPr>
        <a:xfrm>
          <a:off x="0" y="1020413"/>
          <a:ext cx="3216920" cy="193015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Brak miejsc parkingowych , podjazdu dla osób niepełnosprawnych</a:t>
          </a:r>
          <a:endParaRPr lang="pl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20413"/>
        <a:ext cx="3216920" cy="1930152"/>
      </dsp:txXfrm>
    </dsp:sp>
    <dsp:sp modelId="{0D81AF1C-6446-401E-8077-B9E19EA85971}">
      <dsp:nvSpPr>
        <dsp:cNvPr id="0" name=""/>
        <dsp:cNvSpPr/>
      </dsp:nvSpPr>
      <dsp:spPr>
        <a:xfrm>
          <a:off x="3451172" y="984744"/>
          <a:ext cx="3216920" cy="19301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brak sali do zabaw ruchowych, zajęć gimnastycznych</a:t>
          </a:r>
          <a:endParaRPr lang="pl-PL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1172" y="984744"/>
        <a:ext cx="3216920" cy="1930152"/>
      </dsp:txXfrm>
    </dsp:sp>
    <dsp:sp modelId="{917D3CD9-BA5B-404E-931F-223BF970C99B}">
      <dsp:nvSpPr>
        <dsp:cNvPr id="0" name=""/>
        <dsp:cNvSpPr/>
      </dsp:nvSpPr>
      <dsp:spPr>
        <a:xfrm>
          <a:off x="6735969" y="1000719"/>
          <a:ext cx="3216920" cy="1930152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rtlCol="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" sz="2200" kern="1200" dirty="0" smtClean="0">
              <a:latin typeface="Arial" panose="020B0604020202020204" pitchFamily="34" charset="0"/>
              <a:cs typeface="Arial" panose="020B0604020202020204" pitchFamily="34" charset="0"/>
            </a:rPr>
            <a:t>brak kadry pedagogicznej</a:t>
          </a:r>
          <a:endParaRPr lang="pl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35969" y="1000719"/>
        <a:ext cx="3216920" cy="1930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 smtClean="0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126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 smtClean="0"/>
              <a:t>Kliknij, aby edytować styl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Dowolny kształt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Dowolny kształt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Dowolny kształt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Dowolny kształt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Dowolny kształt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 smtClean="0"/>
              <a:t>Edytuj style wzorca tekstu</a:t>
            </a:r>
          </a:p>
          <a:p>
            <a:pPr lvl="1" rtl="0"/>
            <a:r>
              <a:rPr lang="pl-PL" smtClean="0"/>
              <a:t>Drugi poziom</a:t>
            </a:r>
          </a:p>
          <a:p>
            <a:pPr lvl="2" rtl="0"/>
            <a:r>
              <a:rPr lang="pl-PL" smtClean="0"/>
              <a:t>Trzeci poziom</a:t>
            </a:r>
          </a:p>
          <a:p>
            <a:pPr lvl="3" rtl="0"/>
            <a:r>
              <a:rPr lang="pl-PL" smtClean="0"/>
              <a:t>Czwarty poziom</a:t>
            </a:r>
          </a:p>
          <a:p>
            <a:pPr lvl="4" rtl="0"/>
            <a:r>
              <a:rPr lang="pl-PL" smtClean="0"/>
              <a:t>Piąty poziom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39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40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smtClean="0"/>
              <a:t>Kliknij, aby edytować styl</a:t>
            </a:r>
            <a:endParaRPr lang="pl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1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2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 smtClean="0"/>
              <a:t>Kliknij ikonę, aby dodać obraz</a:t>
            </a:r>
            <a:endParaRPr dirty="0"/>
          </a:p>
        </p:txBody>
      </p:sp>
      <p:sp>
        <p:nvSpPr>
          <p:cNvPr id="83" name="Tekst — symbol zastępczy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 smtClean="0"/>
              <a:t>Edytuj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2016-08-24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424517" y="2102224"/>
            <a:ext cx="7896319" cy="1981200"/>
          </a:xfrm>
        </p:spPr>
        <p:txBody>
          <a:bodyPr rtlCol="0">
            <a:normAutofit fontScale="90000"/>
          </a:bodyPr>
          <a:lstStyle/>
          <a:p>
            <a:r>
              <a:rPr lang="pl-PL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KONCEPCJA </a:t>
            </a:r>
            <a:r>
              <a:rPr lang="pl-PL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PRACY PUBLICZNEGO PRZEDSZKOLA NR 4                        W </a:t>
            </a:r>
            <a:r>
              <a:rPr lang="pl-PL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ZŁOTOWIE</a:t>
            </a:r>
            <a:endParaRPr lang="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pl-PL" alt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alt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pl-PL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2024-2029</a:t>
            </a:r>
            <a:endParaRPr lang="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206" y="402336"/>
            <a:ext cx="8854161" cy="1295835"/>
          </a:xfrm>
        </p:spPr>
        <p:txBody>
          <a:bodyPr>
            <a:normAutofit/>
          </a:bodyPr>
          <a:lstStyle/>
          <a:p>
            <a:r>
              <a:rPr lang="pl-PL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KIERUNKI DZIAŁAŃ </a:t>
            </a:r>
            <a:br>
              <a:rPr lang="pl-PL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 CELU ROZWOJU PRZEDSZKOLA</a:t>
            </a:r>
            <a:endParaRPr 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105656" y="2496312"/>
            <a:ext cx="7017956" cy="2151888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48297" y="2112264"/>
            <a:ext cx="8309719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Zarządzanie przedszkolem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Działania dydaktyczne, wychowawcze,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opiekuńcze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Kadra</a:t>
            </a: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Współpraca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rodzicami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Współpraca z środowiskiem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lokalnym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Baza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dydaktyczna</a:t>
            </a:r>
            <a:endParaRPr lang="pl-PL" alt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4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3134" y="594946"/>
            <a:ext cx="10058402" cy="1219200"/>
          </a:xfrm>
        </p:spPr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Zarządzanie przedszkolem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6600" y="1686572"/>
            <a:ext cx="9892989" cy="478594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raca oparta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wspólnej realizacji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działań i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celów, </a:t>
            </a:r>
          </a:p>
          <a:p>
            <a:pPr algn="just"/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dyrektor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jest kreatywny i konsekwentny w działaniu, preferuje nowatorskie metody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pracy,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dobre warunki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lokalowe i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wyposażenie, </a:t>
            </a:r>
          </a:p>
          <a:p>
            <a:pPr algn="just"/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dobra współpraca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organami przedszkola,</a:t>
            </a:r>
          </a:p>
          <a:p>
            <a:pPr algn="just"/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worzenie właściwej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atmosfery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pracy.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8000" dirty="0">
              <a:solidFill>
                <a:schemeClr val="tx2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685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4252" y="679268"/>
            <a:ext cx="10058402" cy="1219200"/>
          </a:xfrm>
        </p:spPr>
        <p:txBody>
          <a:bodyPr>
            <a:normAutofit fontScale="90000"/>
          </a:bodyPr>
          <a:lstStyle/>
          <a:p>
            <a:pPr lvl="0"/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/>
              <a:t/>
            </a:r>
            <a:br>
              <a:rPr lang="pl-PL" b="1" dirty="0"/>
            </a:b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Działania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dydaktyczne, wychowawcze, 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opiekuńcze oparte na:</a:t>
            </a:r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04252" y="1611086"/>
            <a:ext cx="10058402" cy="4649289"/>
          </a:xfrm>
        </p:spPr>
        <p:txBody>
          <a:bodyPr>
            <a:normAutofit/>
          </a:bodyPr>
          <a:lstStyle/>
          <a:p>
            <a:pPr lvl="0"/>
            <a:endParaRPr lang="pl-PL" dirty="0" smtClean="0"/>
          </a:p>
          <a:p>
            <a:pPr marL="0" lvl="0" indent="0" algn="just">
              <a:buNone/>
            </a:pPr>
            <a:r>
              <a:rPr lang="pl-PL" sz="22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wiedzy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dziecko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rozumiało otaczającą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rzeczywistość, </a:t>
            </a:r>
            <a:endParaRPr lang="pl-PL" sz="2200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pl-PL" sz="22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umiejętnościach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aby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dziecko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radziło sobie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różnymi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zadaniami,</a:t>
            </a:r>
            <a:endParaRPr lang="pl-PL" sz="22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buNone/>
            </a:pPr>
            <a:r>
              <a:rPr lang="pl-PL" sz="22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systemie wartości i postaw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aby dziecko uczyło się podejmować właściwe decyzje,</a:t>
            </a:r>
          </a:p>
          <a:p>
            <a:pPr marL="0" lvl="0" indent="0" algn="just">
              <a:buNone/>
            </a:pPr>
            <a:r>
              <a:rPr lang="pl-PL" sz="2200" b="1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umiejętności współdziałania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aby dziecko potrafiło współpracować </a:t>
            </a:r>
          </a:p>
          <a:p>
            <a:pPr marL="0" lvl="0" indent="0" algn="just">
              <a:buNone/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drugim człowiekiem.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9600" dirty="0" smtClean="0"/>
          </a:p>
          <a:p>
            <a:pPr lvl="0"/>
            <a:endParaRPr lang="pl-PL" dirty="0"/>
          </a:p>
          <a:p>
            <a:pPr lvl="0"/>
            <a:endParaRPr lang="pl-PL" dirty="0" smtClean="0"/>
          </a:p>
          <a:p>
            <a:pPr lvl="0"/>
            <a:endParaRPr lang="pl-PL" dirty="0"/>
          </a:p>
          <a:p>
            <a:pPr lvl="0"/>
            <a:endParaRPr lang="pl-PL" dirty="0" smtClean="0"/>
          </a:p>
          <a:p>
            <a:pPr lvl="0"/>
            <a:endParaRPr lang="pl-PL" dirty="0"/>
          </a:p>
          <a:p>
            <a:pPr lvl="0"/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72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09174" y="638908"/>
            <a:ext cx="10058402" cy="1219200"/>
          </a:xfrm>
        </p:spPr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Działania dydaktyczne, wychowawcze, opiekuńcze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17685" y="2413337"/>
            <a:ext cx="8827477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 talent ! Rozwijanie talentów, zdolności dzieci.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Chcę być zdrowy !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ropagowanie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zdrowego stylu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życia.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Czytam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książki- wiem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więcej !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Zaszczepienie w dzieciach pasji do czytania książek. </a:t>
            </a:r>
            <a:endParaRPr lang="pl-PL" sz="2200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Wiem skąd jestem ! Poznawanie najbliższego otoczenia przyrodniczo i  historycznie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kształtowanie postaw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patriotycznych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89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8355" y="705395"/>
            <a:ext cx="10058402" cy="1219200"/>
          </a:xfrm>
        </p:spPr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Kryteria sukcesu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158240" y="2249218"/>
            <a:ext cx="99392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poszerzenie oferty edukacyjnej przedszkola o elementy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nowatorskie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innowacyjne,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wzrost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efektywności pracy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nauczycieli-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dobra współpraca w zespole,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zintegrowanie działań nauczycieli i  rodziców,</a:t>
            </a:r>
            <a:endParaRPr lang="pl-PL" sz="22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zadowolenie rodziców z oferty edukacyjnej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przedszkola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dobra współpraca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instytucjami wspomagającymi przedszkole,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upowszechnienie wiedzy o działalności przedszkola w środowisku, </a:t>
            </a:r>
            <a:endParaRPr lang="pl-PL" sz="2200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wzrost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motywacji i zadowolenia personelu z dobrze spełnionego obowiązku,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stałe wzbogacenie bazy przedszkola o nowoczesne pomoce,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multimedia</a:t>
            </a:r>
            <a:r>
              <a:rPr lang="pl-PL" sz="20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  <a:endParaRPr lang="pl-PL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8304" y="638907"/>
            <a:ext cx="10058402" cy="926123"/>
          </a:xfrm>
        </p:spPr>
        <p:txBody>
          <a:bodyPr/>
          <a:lstStyle/>
          <a:p>
            <a:r>
              <a:rPr lang="pl-PL" alt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Współpraca </a:t>
            </a:r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alt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rodzicami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 noChangeArrowheads="1"/>
          </p:cNvSpPr>
          <p:nvPr>
            <p:ph sz="half" idx="1"/>
          </p:nvPr>
        </p:nvSpPr>
        <p:spPr>
          <a:xfrm>
            <a:off x="1065212" y="1450731"/>
            <a:ext cx="9766911" cy="4197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     </a:t>
            </a:r>
            <a:endParaRPr lang="pl-PL" sz="3500" dirty="0" smtClean="0"/>
          </a:p>
          <a:p>
            <a:pPr algn="just">
              <a:spcBef>
                <a:spcPts val="600"/>
              </a:spcBef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kontynuowanie sprawdzonych form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współpracy </a:t>
            </a:r>
            <a:endParaRPr lang="pl-PL" sz="2200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organizowanie zajęć adaptacyjnych dla rodziców i dzieci przyjętych do przedszkola,</a:t>
            </a:r>
          </a:p>
          <a:p>
            <a:pPr algn="just">
              <a:spcBef>
                <a:spcPts val="600"/>
              </a:spcBef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wzmacnianie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więzi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rodzinnych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poprzez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rodzinne spotkania itp.,</a:t>
            </a:r>
            <a:endParaRPr lang="pl-PL" sz="22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podnoszenie świadomości edukacyjnej rodziców poprzez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szkolenia,</a:t>
            </a:r>
          </a:p>
          <a:p>
            <a:pPr algn="just">
              <a:spcBef>
                <a:spcPts val="600"/>
              </a:spcBef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zachęcanie rodziców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czynnego udziału w działaniach podejmowanych na terenie placówki (realizacja programów, przedsięwzięć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sz="22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2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9512" y="797170"/>
            <a:ext cx="10058402" cy="1219200"/>
          </a:xfrm>
        </p:spPr>
        <p:txBody>
          <a:bodyPr>
            <a:noAutofit/>
          </a:bodyPr>
          <a:lstStyle/>
          <a:p>
            <a:r>
              <a:rPr lang="pl-PL" alt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Współpraca </a:t>
            </a:r>
            <a:r>
              <a:rPr lang="pl-PL" alt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ze środowiskiem lokalnym oraz promocja przedszkola</a:t>
            </a:r>
            <a:r>
              <a:rPr lang="pl-PL" altLang="pl-PL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2151" y="2071886"/>
            <a:ext cx="10006991" cy="373724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udział w programach i projektach lokalnych instytucji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>
              <a:spcBef>
                <a:spcPts val="600"/>
              </a:spcBef>
            </a:pP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kontynuowanie współpracy z instytucjami i placówkami wspierającymi działalność przedszkola, wymiana doświadczeń,</a:t>
            </a:r>
          </a:p>
          <a:p>
            <a:pPr algn="just">
              <a:spcBef>
                <a:spcPts val="600"/>
              </a:spcBef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prowadzenie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promocyjnej działalności przedszkola poprzez publikowanie artykułów z życia przedszkola w prasie lokalnej,</a:t>
            </a:r>
          </a:p>
          <a:p>
            <a:pPr algn="just">
              <a:spcBef>
                <a:spcPts val="600"/>
              </a:spcBef>
            </a:pP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prowadzenie strony internetowej przedszkola, kroniki,</a:t>
            </a:r>
          </a:p>
          <a:p>
            <a:pPr algn="just">
              <a:spcBef>
                <a:spcPts val="600"/>
              </a:spcBef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dbałość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dobrą opinię placówki w środowisku lokalnym poprzez codzienną jakość pracy oraz otwartą, życzliwą i pełną kultury postawę wszystkich pracowników przedszkola.</a:t>
            </a: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072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61292"/>
          </a:xfrm>
        </p:spPr>
        <p:txBody>
          <a:bodyPr>
            <a:normAutofit/>
          </a:bodyPr>
          <a:lstStyle/>
          <a:p>
            <a:r>
              <a:rPr lang="pl-PL" alt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Baza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47188" y="1637212"/>
            <a:ext cx="10294450" cy="4187952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kontynuowanie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dalszych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remontów i modernizacji,</a:t>
            </a:r>
          </a:p>
          <a:p>
            <a:pPr algn="just">
              <a:spcBef>
                <a:spcPts val="1200"/>
              </a:spcBef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realizacja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nakazów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PPSP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(zabezpieczenie przed zadymieniem klatek schodowych), </a:t>
            </a:r>
            <a:endParaRPr lang="pl-PL" sz="2200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wdrażanie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technologii informatycznych,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zakup oprogramowania, </a:t>
            </a:r>
          </a:p>
          <a:p>
            <a:pPr algn="just">
              <a:spcBef>
                <a:spcPts val="1200"/>
              </a:spcBef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wzbogacanie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placówki w zabawki, pomoce dydaktyczne, meble, sprzęt gospodarczy, wyposażenie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kuchni,</a:t>
            </a:r>
          </a:p>
          <a:p>
            <a:pPr algn="just">
              <a:spcBef>
                <a:spcPts val="1200"/>
              </a:spcBef>
            </a:pP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pełne </a:t>
            </a:r>
            <a:r>
              <a:rPr lang="pl-PL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wykorzystanie zasobów placu zabaw w celu organizacji zajęć na świeżym </a:t>
            </a:r>
            <a:r>
              <a:rPr lang="pl-PL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powietrzu,</a:t>
            </a:r>
          </a:p>
          <a:p>
            <a:pPr algn="just">
              <a:spcBef>
                <a:spcPts val="1200"/>
              </a:spcBef>
              <a:defRPr/>
            </a:pPr>
            <a:r>
              <a:rPr lang="pl-PL" altLang="en-US" sz="2200" dirty="0" smtClean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podjęcie </a:t>
            </a:r>
            <a:r>
              <a:rPr lang="pl-PL" altLang="en-US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działań w celu utworzenia nowych miejsc parkingowych.</a:t>
            </a:r>
          </a:p>
          <a:p>
            <a:pPr marL="0" indent="0" eaLnBrk="1" hangingPunct="1">
              <a:spcBef>
                <a:spcPts val="1200"/>
              </a:spcBef>
              <a:buFont typeface="Arial" panose="020B0604020202020204" pitchFamily="34" charset="0"/>
              <a:buNone/>
              <a:defRPr/>
            </a:pPr>
            <a:endParaRPr lang="en-US" sz="2200" dirty="0"/>
          </a:p>
          <a:p>
            <a:pPr eaLnBrk="1" hangingPunct="1"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958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31">
            <a:extLst>
              <a:ext uri="{FF2B5EF4-FFF2-40B4-BE49-F238E27FC236}">
                <a16:creationId xmlns:a16="http://schemas.microsoft.com/office/drawing/2014/main" id="{222483AB-1F22-4143-AECD-F36D1128ED14}"/>
              </a:ext>
            </a:extLst>
          </p:cNvPr>
          <p:cNvSpPr txBox="1">
            <a:spLocks/>
          </p:cNvSpPr>
          <p:nvPr/>
        </p:nvSpPr>
        <p:spPr>
          <a:xfrm>
            <a:off x="-14513" y="1362076"/>
            <a:ext cx="12192001" cy="47339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08" y="418011"/>
            <a:ext cx="10467703" cy="5834743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522721" y="1870893"/>
            <a:ext cx="64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Najlepszym sposobem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rozpoczęcie jest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skończenie z mówieniem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przystąpienie do działania</a:t>
            </a:r>
          </a:p>
          <a:p>
            <a:endParaRPr lang="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cytatu </a:t>
            </a:r>
          </a:p>
          <a:p>
            <a:r>
              <a:rPr lang="pl-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Walta</a:t>
            </a:r>
            <a:r>
              <a:rPr lang="pl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Disneya</a:t>
            </a:r>
            <a:endParaRPr lang="pl-PL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9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— symbol zastępczy 14" descr="Dziewczyna w trakcie czytania w swoim namiocie w górach">
            <a:extLst>
              <a:ext uri="{FF2B5EF4-FFF2-40B4-BE49-F238E27FC236}">
                <a16:creationId xmlns:a16="http://schemas.microsoft.com/office/drawing/2014/main" id="{D0D251EF-B968-4748-88E6-4D817DFE5A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6"/>
          <a:stretch/>
        </p:blipFill>
        <p:spPr>
          <a:xfrm>
            <a:off x="1204546" y="1362808"/>
            <a:ext cx="9435903" cy="47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99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81439" y="1831007"/>
            <a:ext cx="4098218" cy="1254591"/>
          </a:xfrm>
        </p:spPr>
        <p:txBody>
          <a:bodyPr rtlCol="0"/>
          <a:lstStyle/>
          <a:p>
            <a:r>
              <a:rPr lang="pl-PL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MISJA PRZEDSZKOLA</a:t>
            </a:r>
            <a:endParaRPr lang="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— symbol zastępczy 8" descr="Trójka małych dzieci w płaszczach przeciwdeszczowych trzymająca się za ręce, bawiąca się na dworz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367" y="952063"/>
            <a:ext cx="5634525" cy="4572000"/>
          </a:xfrm>
        </p:spPr>
      </p:pic>
    </p:spTree>
    <p:extLst>
      <p:ext uri="{BB962C8B-B14F-4D97-AF65-F5344CB8AC3E}">
        <p14:creationId xmlns:p14="http://schemas.microsoft.com/office/powerpoint/2010/main" val="6615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1800" y="906987"/>
            <a:ext cx="10621691" cy="54087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Przedszkole jest po to aby:</a:t>
            </a:r>
          </a:p>
          <a:p>
            <a:pPr algn="just"/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wspomagać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wszechstronny rozwój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dziecka, </a:t>
            </a:r>
          </a:p>
          <a:p>
            <a:pPr algn="just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worzyć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bezpieczne warunki do wspólnej zabawy i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nauki, </a:t>
            </a:r>
          </a:p>
          <a:p>
            <a:pPr algn="just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romować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dbanie o zdrowie fizyczne i psychiczne oraz zachowania przyjazne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przyrodzie,</a:t>
            </a:r>
          </a:p>
          <a:p>
            <a:pPr algn="just"/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budować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poczucie tożsamości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regionalnej i narodowej,</a:t>
            </a:r>
          </a:p>
          <a:p>
            <a:pPr algn="just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ozwijać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kompetencje społeczne, a także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uczyć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odróżniania dobra od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zła,</a:t>
            </a:r>
          </a:p>
          <a:p>
            <a:pPr algn="just"/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ełnić funkcję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doradczą i wspierającą działania wychowawcze wobec rodziców. </a:t>
            </a:r>
            <a:endParaRPr lang="pl-P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Celem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edukacji przedszkolnej jest osiągnięcie przez dziecko 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gotowości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do podjęcia nauki w szkole podstawowej</a:t>
            </a:r>
            <a:r>
              <a:rPr lang="pl-P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1165" y="786786"/>
            <a:ext cx="10058402" cy="1219200"/>
          </a:xfrm>
        </p:spPr>
        <p:txBody>
          <a:bodyPr rtlCol="0"/>
          <a:lstStyle/>
          <a:p>
            <a:pPr lvl="0"/>
            <a:r>
              <a:rPr lang="pl-PL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ATUTY PRZEDSZKOLA</a:t>
            </a:r>
            <a:endParaRPr lang="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Zawartość — symbol zastępczy 8" descr="Podstawowa lista blokowa z 6 grupami pól, każde w innym kolorze, rozmieszczonymi od lewej do prawej i od góry do dołu, po 2 pola w każdym wierszu.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2376973"/>
              </p:ext>
            </p:extLst>
          </p:nvPr>
        </p:nvGraphicFramePr>
        <p:xfrm>
          <a:off x="1065212" y="1825625"/>
          <a:ext cx="10058401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awartość — symbol zastępczy 8" descr="Podstawowa lista blokowa z 6 grupami pól, każde w innym kolorze, rozmieszczonymi od lewej do prawej i od góry do dołu, po 2 pola w każdym wierszu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028894"/>
              </p:ext>
            </p:extLst>
          </p:nvPr>
        </p:nvGraphicFramePr>
        <p:xfrm>
          <a:off x="1100382" y="1570648"/>
          <a:ext cx="10058401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1"/>
          <p:cNvSpPr txBox="1">
            <a:spLocks/>
          </p:cNvSpPr>
          <p:nvPr/>
        </p:nvSpPr>
        <p:spPr>
          <a:xfrm>
            <a:off x="1936069" y="1410789"/>
            <a:ext cx="10058402" cy="12192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SŁABE STRONY PRZEDSZKOLA</a:t>
            </a:r>
            <a:endParaRPr lang="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5777" y="696686"/>
            <a:ext cx="4098218" cy="1254591"/>
          </a:xfrm>
        </p:spPr>
        <p:txBody>
          <a:bodyPr rtlCol="0"/>
          <a:lstStyle/>
          <a:p>
            <a:r>
              <a:rPr lang="pl-PL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WIZJA </a:t>
            </a:r>
            <a:r>
              <a:rPr lang="pl-PL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PRZEDSZKOLA</a:t>
            </a:r>
            <a:endParaRPr lang="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az — symbol zastępczy 8" descr="Trójka małych dzieci w płaszczach przeciwdeszczowych trzymająca się za ręce, bawiąca się na dworz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0841" y="1160585"/>
            <a:ext cx="5377543" cy="4363478"/>
          </a:xfrm>
        </p:spPr>
      </p:pic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131398" y="2028372"/>
            <a:ext cx="4462597" cy="3719285"/>
          </a:xfrm>
        </p:spPr>
        <p:txBody>
          <a:bodyPr rtlCol="0">
            <a:normAutofit fontScale="25000" lnSpcReduction="20000"/>
          </a:bodyPr>
          <a:lstStyle/>
          <a:p>
            <a:pPr>
              <a:lnSpc>
                <a:spcPct val="90000"/>
              </a:lnSpc>
              <a:defRPr/>
            </a:pPr>
            <a:endParaRPr lang="pl-PL" altLang="pl-PL" sz="8000" dirty="0" smtClean="0">
              <a:solidFill>
                <a:schemeClr val="tx1">
                  <a:lumMod val="50000"/>
                </a:schemeClr>
              </a:solidFill>
              <a:sym typeface="+mn-ea"/>
            </a:endParaRPr>
          </a:p>
          <a:p>
            <a:pPr algn="just">
              <a:lnSpc>
                <a:spcPct val="90000"/>
              </a:lnSpc>
              <a:defRPr/>
            </a:pPr>
            <a:r>
              <a:rPr lang="pl-PL" altLang="pl-PL" sz="8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Co zrobić </a:t>
            </a:r>
            <a:r>
              <a:rPr lang="ru-RU" altLang="pl-PL" sz="8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aby przedszkole</a:t>
            </a:r>
            <a:r>
              <a:rPr lang="pl-PL" altLang="ru-RU" sz="8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  <a:r>
              <a:rPr lang="ru-RU" altLang="pl-PL" sz="8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pl-PL" altLang="pl-PL" sz="8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było jeszcze lepsze, bardziej nowoczesne,</a:t>
            </a:r>
          </a:p>
          <a:p>
            <a:pPr>
              <a:lnSpc>
                <a:spcPct val="90000"/>
              </a:lnSpc>
              <a:defRPr/>
            </a:pPr>
            <a:r>
              <a:rPr lang="pl-PL" altLang="pl-PL" sz="8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aby nadal </a:t>
            </a:r>
            <a:r>
              <a:rPr lang="ru-RU" altLang="pl-PL" sz="8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dawało </a:t>
            </a:r>
            <a:r>
              <a:rPr lang="ru-RU" altLang="pl-PL" sz="8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dzieciom radość </a:t>
            </a:r>
            <a:r>
              <a:rPr lang="pl-PL" altLang="ru-RU" sz="8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</a:t>
            </a:r>
            <a:r>
              <a:rPr lang="ru-RU" altLang="pl-PL" sz="8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poczucie bezpieczeństwa</a:t>
            </a:r>
            <a:r>
              <a:rPr lang="pl-PL" altLang="ru-RU" sz="8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</a:t>
            </a:r>
            <a:endParaRPr lang="ru-RU" altLang="pl-PL" sz="8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pl-PL" sz="8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stwarzało </a:t>
            </a:r>
            <a:r>
              <a:rPr lang="ru-RU" altLang="pl-PL" sz="8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każdemu </a:t>
            </a:r>
            <a:r>
              <a:rPr lang="ru-RU" altLang="pl-PL" sz="8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dziecku</a:t>
            </a:r>
            <a:r>
              <a:rPr lang="pl-PL" altLang="pl-PL" sz="8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altLang="pl-PL" sz="8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szansę </a:t>
            </a:r>
            <a:r>
              <a:rPr lang="ru-RU" altLang="pl-PL" sz="8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rozwoju</a:t>
            </a:r>
            <a:r>
              <a:rPr lang="pl-PL" altLang="ru-RU" sz="8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</a:t>
            </a:r>
            <a:endParaRPr lang="ru-RU" altLang="pl-PL" sz="8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90000"/>
              </a:lnSpc>
              <a:defRPr/>
            </a:pPr>
            <a:r>
              <a:rPr lang="pl-PL" altLang="pl-PL" sz="8800" dirty="0" smtClean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było dobrym miejscem do pracy?</a:t>
            </a:r>
          </a:p>
          <a:p>
            <a:pPr algn="just">
              <a:lnSpc>
                <a:spcPct val="90000"/>
              </a:lnSpc>
              <a:defRPr/>
            </a:pPr>
            <a:endParaRPr lang="ru-RU" altLang="pl-PL" dirty="0"/>
          </a:p>
          <a:p>
            <a:pPr algn="just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3075" y="792479"/>
            <a:ext cx="10676708" cy="1184366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Wizja 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przedszkola 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to: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841951" y="1581190"/>
            <a:ext cx="1053144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SzPts val="1000"/>
              <a:tabLst>
                <a:tab pos="457200" algn="l"/>
              </a:tabLst>
            </a:pPr>
            <a:endParaRPr lang="pl-PL" sz="2200" b="1" dirty="0" smtClean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lacówka nowoczesna, innowacyjna, sprawnie funkcjonująca, zapewniająca bezpieczeństwo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dobre warunki dzieciom i pracownikom,</a:t>
            </a:r>
          </a:p>
          <a:p>
            <a:pPr marL="34290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miejsce wzajemnego szacunku i zrozumienia,</a:t>
            </a: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nauczyciele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pracownicy wykwalifikowani i zaangażowani,</a:t>
            </a: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kompetentny dyrektor (zaangażowany optymista z twórczą postawą i zdolnością rozwiązywania konfliktów),</a:t>
            </a: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lacówka rozpoznawana poprzez swoje działania w środowisku lokalnym   </a:t>
            </a: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i współpracująca z rodzicami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oraz z  innymi placówkami, </a:t>
            </a: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adowoleni rodzice i szczęśliwe, uśmiechnięte dzieci.</a:t>
            </a: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pl-PL" sz="2000" dirty="0">
              <a:solidFill>
                <a:schemeClr val="tx1">
                  <a:lumMod val="75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03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0972" y="1171687"/>
            <a:ext cx="10058402" cy="1219200"/>
          </a:xfrm>
        </p:spPr>
        <p:txBody>
          <a:bodyPr/>
          <a:lstStyle/>
          <a:p>
            <a:r>
              <a:rPr lang="pl-PL" b="1" dirty="0" smtClean="0"/>
              <a:t> 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Absolwent naszego przedszkola                  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812968" y="2630245"/>
            <a:ext cx="1075508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jest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dobrze przygotowany do podjęcia obowiązków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szkolnych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potrafi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współdziałać w zespole,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jest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samodzielny,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jest aktywny w podejmowaniu działań,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czuje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się </a:t>
            </a: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Złotowianinem, Polakiem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i Europejczykiem.</a:t>
            </a:r>
          </a:p>
          <a:p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9304" y="3108961"/>
            <a:ext cx="3021872" cy="239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ustracja natury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Tęczowa prezentacja</Template>
  <TotalTime>1276</TotalTime>
  <Words>629</Words>
  <Application>Microsoft Office PowerPoint</Application>
  <PresentationFormat>Panoramiczny</PresentationFormat>
  <Paragraphs>113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Segoe Print</vt:lpstr>
      <vt:lpstr>Symbol</vt:lpstr>
      <vt:lpstr>Times New Roman</vt:lpstr>
      <vt:lpstr>Ilustracja natury 16:9</vt:lpstr>
      <vt:lpstr>   KONCEPCJA PRACY PUBLICZNEGO PRZEDSZKOLA NR 4                        W ZŁOTOWIE</vt:lpstr>
      <vt:lpstr>Prezentacja programu PowerPoint</vt:lpstr>
      <vt:lpstr>MISJA PRZEDSZKOLA</vt:lpstr>
      <vt:lpstr>Prezentacja programu PowerPoint</vt:lpstr>
      <vt:lpstr>ATUTY PRZEDSZKOLA</vt:lpstr>
      <vt:lpstr>Prezentacja programu PowerPoint</vt:lpstr>
      <vt:lpstr>WIZJA PRZEDSZKOLA</vt:lpstr>
      <vt:lpstr>         Wizja przedszkola to: </vt:lpstr>
      <vt:lpstr> Absolwent naszego przedszkola                    </vt:lpstr>
      <vt:lpstr>KIERUNKI DZIAŁAŃ  W CELU ROZWOJU PRZEDSZKOLA</vt:lpstr>
      <vt:lpstr>Zarządzanie przedszkolem</vt:lpstr>
      <vt:lpstr>  Działania dydaktyczne, wychowawcze, opiekuńcze oparte na: </vt:lpstr>
      <vt:lpstr>Działania dydaktyczne, wychowawcze, opiekuńcze</vt:lpstr>
      <vt:lpstr>Kryteria sukcesu</vt:lpstr>
      <vt:lpstr>Współpraca z rodzicami</vt:lpstr>
      <vt:lpstr>Współpraca ze środowiskiem lokalnym oraz promocja przedszkola </vt:lpstr>
      <vt:lpstr>Baza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KONCEPCJA PRACY PUBLICZNEGO PRZEDSZKOLA NR 4                        W ZŁOTOWIE</dc:title>
  <dc:creator>Dyrekcja</dc:creator>
  <cp:lastModifiedBy>Dyrekcja</cp:lastModifiedBy>
  <cp:revision>85</cp:revision>
  <dcterms:created xsi:type="dcterms:W3CDTF">2024-05-17T11:54:51Z</dcterms:created>
  <dcterms:modified xsi:type="dcterms:W3CDTF">2024-09-02T09:12:49Z</dcterms:modified>
</cp:coreProperties>
</file>